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3" r:id="rId3"/>
    <p:sldId id="275" r:id="rId4"/>
    <p:sldId id="276" r:id="rId5"/>
    <p:sldId id="290" r:id="rId6"/>
    <p:sldId id="287" r:id="rId7"/>
    <p:sldId id="296" r:id="rId8"/>
    <p:sldId id="288" r:id="rId9"/>
    <p:sldId id="264" r:id="rId10"/>
    <p:sldId id="265" r:id="rId11"/>
    <p:sldId id="267" r:id="rId12"/>
    <p:sldId id="300" r:id="rId13"/>
    <p:sldId id="298"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2" d="100"/>
          <a:sy n="62" d="100"/>
        </p:scale>
        <p:origin x="1404" y="6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MITH, IAN" userId="73eb2fb1-b3a4-4e90-80e6-12b1d2e702a9" providerId="ADAL" clId="{7D50B480-9F01-4E31-A76C-5BCA7DB6C3EB}"/>
    <pc:docChg chg="custSel addSld delSld modSld sldOrd">
      <pc:chgData name="SMITH, IAN" userId="73eb2fb1-b3a4-4e90-80e6-12b1d2e702a9" providerId="ADAL" clId="{7D50B480-9F01-4E31-A76C-5BCA7DB6C3EB}" dt="2018-09-05T12:09:50.245" v="80"/>
      <pc:docMkLst>
        <pc:docMk/>
      </pc:docMkLst>
      <pc:sldChg chg="modSp">
        <pc:chgData name="SMITH, IAN" userId="73eb2fb1-b3a4-4e90-80e6-12b1d2e702a9" providerId="ADAL" clId="{7D50B480-9F01-4E31-A76C-5BCA7DB6C3EB}" dt="2018-09-05T12:04:29.958" v="57" actId="20577"/>
        <pc:sldMkLst>
          <pc:docMk/>
          <pc:sldMk cId="281249610" sldId="296"/>
        </pc:sldMkLst>
        <pc:spChg chg="mod">
          <ac:chgData name="SMITH, IAN" userId="73eb2fb1-b3a4-4e90-80e6-12b1d2e702a9" providerId="ADAL" clId="{7D50B480-9F01-4E31-A76C-5BCA7DB6C3EB}" dt="2018-09-05T12:04:29.958" v="57" actId="20577"/>
          <ac:spMkLst>
            <pc:docMk/>
            <pc:sldMk cId="281249610" sldId="296"/>
            <ac:spMk id="2" creationId="{00000000-0000-0000-0000-000000000000}"/>
          </ac:spMkLst>
        </pc:spChg>
      </pc:sldChg>
      <pc:sldChg chg="add del">
        <pc:chgData name="SMITH, IAN" userId="73eb2fb1-b3a4-4e90-80e6-12b1d2e702a9" providerId="ADAL" clId="{7D50B480-9F01-4E31-A76C-5BCA7DB6C3EB}" dt="2018-09-05T12:09:25.165" v="60" actId="2696"/>
        <pc:sldMkLst>
          <pc:docMk/>
          <pc:sldMk cId="3538299725" sldId="299"/>
        </pc:sldMkLst>
      </pc:sldChg>
      <pc:sldChg chg="modSp add ord">
        <pc:chgData name="SMITH, IAN" userId="73eb2fb1-b3a4-4e90-80e6-12b1d2e702a9" providerId="ADAL" clId="{7D50B480-9F01-4E31-A76C-5BCA7DB6C3EB}" dt="2018-09-05T12:09:50.245" v="80"/>
        <pc:sldMkLst>
          <pc:docMk/>
          <pc:sldMk cId="1942676522" sldId="300"/>
        </pc:sldMkLst>
        <pc:spChg chg="mod">
          <ac:chgData name="SMITH, IAN" userId="73eb2fb1-b3a4-4e90-80e6-12b1d2e702a9" providerId="ADAL" clId="{7D50B480-9F01-4E31-A76C-5BCA7DB6C3EB}" dt="2018-09-05T12:09:37.754" v="79" actId="20577"/>
          <ac:spMkLst>
            <pc:docMk/>
            <pc:sldMk cId="1942676522" sldId="300"/>
            <ac:spMk id="3"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34B2751D-324E-488C-9674-617956FE5E11}" type="datetimeFigureOut">
              <a:rPr lang="en-US" smtClean="0"/>
              <a:pPr/>
              <a:t>9/5/2018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26A7BB-9DE7-4827-B6DA-BD363BB14946}"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4B2751D-324E-488C-9674-617956FE5E11}" type="datetimeFigureOut">
              <a:rPr lang="en-US" smtClean="0"/>
              <a:pPr/>
              <a:t>9/5/2018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26A7BB-9DE7-4827-B6DA-BD363BB1494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4B2751D-324E-488C-9674-617956FE5E11}" type="datetimeFigureOut">
              <a:rPr lang="en-US" smtClean="0"/>
              <a:pPr/>
              <a:t>9/5/2018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26A7BB-9DE7-4827-B6DA-BD363BB1494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4B2751D-324E-488C-9674-617956FE5E11}" type="datetimeFigureOut">
              <a:rPr lang="en-US" smtClean="0"/>
              <a:pPr/>
              <a:t>9/5/2018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26A7BB-9DE7-4827-B6DA-BD363BB1494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4B2751D-324E-488C-9674-617956FE5E11}" type="datetimeFigureOut">
              <a:rPr lang="en-US" smtClean="0"/>
              <a:pPr/>
              <a:t>9/5/2018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26A7BB-9DE7-4827-B6DA-BD363BB14946}"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34B2751D-324E-488C-9674-617956FE5E11}" type="datetimeFigureOut">
              <a:rPr lang="en-US" smtClean="0"/>
              <a:pPr/>
              <a:t>9/5/2018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826A7BB-9DE7-4827-B6DA-BD363BB1494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34B2751D-324E-488C-9674-617956FE5E11}" type="datetimeFigureOut">
              <a:rPr lang="en-US" smtClean="0"/>
              <a:pPr/>
              <a:t>9/5/2018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826A7BB-9DE7-4827-B6DA-BD363BB14946}"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34B2751D-324E-488C-9674-617956FE5E11}" type="datetimeFigureOut">
              <a:rPr lang="en-US" smtClean="0"/>
              <a:pPr/>
              <a:t>9/5/2018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826A7BB-9DE7-4827-B6DA-BD363BB1494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4B2751D-324E-488C-9674-617956FE5E11}" type="datetimeFigureOut">
              <a:rPr lang="en-US" smtClean="0"/>
              <a:pPr/>
              <a:t>9/5/2018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826A7BB-9DE7-4827-B6DA-BD363BB1494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4B2751D-324E-488C-9674-617956FE5E11}" type="datetimeFigureOut">
              <a:rPr lang="en-US" smtClean="0"/>
              <a:pPr/>
              <a:t>9/5/2018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826A7BB-9DE7-4827-B6DA-BD363BB14946}"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4B2751D-324E-488C-9674-617956FE5E11}" type="datetimeFigureOut">
              <a:rPr lang="en-US" smtClean="0"/>
              <a:pPr/>
              <a:t>9/5/2018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826A7BB-9DE7-4827-B6DA-BD363BB14946}"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4B2751D-324E-488C-9674-617956FE5E11}" type="datetimeFigureOut">
              <a:rPr lang="en-US" smtClean="0"/>
              <a:pPr/>
              <a:t>9/5/2018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826A7BB-9DE7-4827-B6DA-BD363BB14946}"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Kinematics Terms</a:t>
            </a:r>
            <a:br>
              <a:rPr lang="en-US" dirty="0"/>
            </a:br>
            <a:r>
              <a:rPr lang="en-US" dirty="0"/>
              <a:t>and Questions</a:t>
            </a:r>
          </a:p>
        </p:txBody>
      </p:sp>
      <p:sp>
        <p:nvSpPr>
          <p:cNvPr id="3" name="Subtitle 2"/>
          <p:cNvSpPr>
            <a:spLocks noGrp="1"/>
          </p:cNvSpPr>
          <p:nvPr>
            <p:ph type="subTitle" idx="1"/>
          </p:nvPr>
        </p:nvSpPr>
        <p:spPr>
          <a:xfrm>
            <a:off x="990600" y="3886200"/>
            <a:ext cx="7315200" cy="1752600"/>
          </a:xfrm>
        </p:spPr>
        <p:txBody>
          <a:bodyPr>
            <a:normAutofit/>
          </a:bodyPr>
          <a:lstStyle/>
          <a:p>
            <a:r>
              <a:rPr lang="en-US" sz="2800" dirty="0"/>
              <a:t>What measures must be known to…</a:t>
            </a:r>
          </a:p>
          <a:p>
            <a:r>
              <a:rPr lang="en-US" sz="2800" dirty="0"/>
              <a:t>Make a moving object catch a falling object?</a:t>
            </a:r>
          </a:p>
          <a:p>
            <a:r>
              <a:rPr lang="en-US" sz="2800" dirty="0"/>
              <a:t>Program a yellow light for safe use?</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Distance </a:t>
            </a:r>
            <a:r>
              <a:rPr lang="en-US" dirty="0" err="1"/>
              <a:t>vs</a:t>
            </a:r>
            <a:r>
              <a:rPr lang="en-US" dirty="0"/>
              <a:t> Displacement</a:t>
            </a:r>
          </a:p>
        </p:txBody>
      </p:sp>
      <p:sp>
        <p:nvSpPr>
          <p:cNvPr id="3" name="Content Placeholder 2"/>
          <p:cNvSpPr>
            <a:spLocks noGrp="1"/>
          </p:cNvSpPr>
          <p:nvPr>
            <p:ph idx="1"/>
          </p:nvPr>
        </p:nvSpPr>
        <p:spPr/>
        <p:txBody>
          <a:bodyPr/>
          <a:lstStyle/>
          <a:p>
            <a:r>
              <a:rPr lang="en-US" dirty="0"/>
              <a:t>What is the difference?</a:t>
            </a:r>
          </a:p>
          <a:p>
            <a:r>
              <a:rPr lang="en-US" dirty="0"/>
              <a:t>What is the same?</a:t>
            </a:r>
          </a:p>
          <a:p>
            <a:r>
              <a:rPr lang="en-US" dirty="0"/>
              <a:t>Which measurement matters to a football coach?</a:t>
            </a:r>
          </a:p>
          <a:p>
            <a:r>
              <a:rPr lang="en-US" dirty="0"/>
              <a:t>Which one affects how tired a running back would be at the end of a play?</a:t>
            </a:r>
          </a:p>
          <a:p>
            <a:r>
              <a:rPr lang="en-US" dirty="0"/>
              <a:t>Which one is 1600m when the “mile” is run at a track meet?</a:t>
            </a: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Speed and Velocity</a:t>
            </a:r>
          </a:p>
        </p:txBody>
      </p:sp>
      <p:sp>
        <p:nvSpPr>
          <p:cNvPr id="3" name="Content Placeholder 2"/>
          <p:cNvSpPr>
            <a:spLocks noGrp="1"/>
          </p:cNvSpPr>
          <p:nvPr>
            <p:ph idx="1"/>
          </p:nvPr>
        </p:nvSpPr>
        <p:spPr/>
        <p:txBody>
          <a:bodyPr/>
          <a:lstStyle/>
          <a:p>
            <a:r>
              <a:rPr lang="en-US" dirty="0"/>
              <a:t>What is the difference?</a:t>
            </a:r>
          </a:p>
          <a:p>
            <a:r>
              <a:rPr lang="en-US" dirty="0"/>
              <a:t>What is the same?</a:t>
            </a:r>
          </a:p>
          <a:p>
            <a:r>
              <a:rPr lang="en-US" dirty="0"/>
              <a:t>What formulas are used?</a:t>
            </a:r>
          </a:p>
          <a:p>
            <a:r>
              <a:rPr lang="en-US" dirty="0"/>
              <a:t>What do you call the value if the speed of the object isn’t constant?</a:t>
            </a:r>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Distance and Displacement</a:t>
            </a:r>
          </a:p>
        </p:txBody>
      </p:sp>
      <p:sp>
        <p:nvSpPr>
          <p:cNvPr id="3" name="Content Placeholder 2"/>
          <p:cNvSpPr>
            <a:spLocks noGrp="1"/>
          </p:cNvSpPr>
          <p:nvPr>
            <p:ph idx="1"/>
          </p:nvPr>
        </p:nvSpPr>
        <p:spPr/>
        <p:txBody>
          <a:bodyPr/>
          <a:lstStyle/>
          <a:p>
            <a:r>
              <a:rPr lang="en-US" dirty="0"/>
              <a:t>During a practice, athletes start at one end of the gym, sprint to the foul line (15 feet), then back to the end-line, then sprint to the mid-court line (42 feet), then back to the initial end-line, then sprint to the other foul line, then back to the initial end-line, then sprint to the opposite end line.  Determine the distance and displacement for each athlete.  A diagram of the court would be useful!</a:t>
            </a:r>
          </a:p>
        </p:txBody>
      </p:sp>
    </p:spTree>
    <p:extLst>
      <p:ext uri="{BB962C8B-B14F-4D97-AF65-F5344CB8AC3E}">
        <p14:creationId xmlns:p14="http://schemas.microsoft.com/office/powerpoint/2010/main" val="19426765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Speed vs Velocity Example</a:t>
            </a:r>
          </a:p>
        </p:txBody>
      </p:sp>
      <p:sp>
        <p:nvSpPr>
          <p:cNvPr id="3" name="Content Placeholder 2"/>
          <p:cNvSpPr>
            <a:spLocks noGrp="1"/>
          </p:cNvSpPr>
          <p:nvPr>
            <p:ph idx="1"/>
          </p:nvPr>
        </p:nvSpPr>
        <p:spPr/>
        <p:txBody>
          <a:bodyPr/>
          <a:lstStyle/>
          <a:p>
            <a:r>
              <a:rPr lang="en-US" dirty="0"/>
              <a:t>At a CB South track meet, Pat competes in the 1600m (4 laps of the 400m track).  Pat completes the first lap of the race in 60.0 seconds, the second lap in 62.0 seconds, the third lap in 73.0 seconds, and the last lap in 65.0 seconds.  In SI units, determine Pat’s average speed or average velocity (whichever has relevance in this problem).  Now compute the answer in miles per hour.</a:t>
            </a:r>
          </a:p>
        </p:txBody>
      </p:sp>
    </p:spTree>
    <p:extLst>
      <p:ext uri="{BB962C8B-B14F-4D97-AF65-F5344CB8AC3E}">
        <p14:creationId xmlns:p14="http://schemas.microsoft.com/office/powerpoint/2010/main" val="11788222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(Your) Kinematics Questions (so far…)</a:t>
            </a:r>
          </a:p>
        </p:txBody>
      </p:sp>
      <p:sp>
        <p:nvSpPr>
          <p:cNvPr id="3" name="Content Placeholder 2"/>
          <p:cNvSpPr>
            <a:spLocks noGrp="1"/>
          </p:cNvSpPr>
          <p:nvPr>
            <p:ph idx="1"/>
          </p:nvPr>
        </p:nvSpPr>
        <p:spPr/>
        <p:txBody>
          <a:bodyPr/>
          <a:lstStyle/>
          <a:p>
            <a:r>
              <a:rPr lang="en-US" dirty="0"/>
              <a:t>How fast…?</a:t>
            </a:r>
          </a:p>
          <a:p>
            <a:r>
              <a:rPr lang="en-US" dirty="0"/>
              <a:t>How far…?</a:t>
            </a:r>
          </a:p>
          <a:p>
            <a:r>
              <a:rPr lang="en-US" dirty="0"/>
              <a:t>How long…?</a:t>
            </a:r>
          </a:p>
          <a:p>
            <a:r>
              <a:rPr lang="en-US" dirty="0"/>
              <a:t>Where…?</a:t>
            </a:r>
          </a:p>
          <a:p>
            <a:r>
              <a:rPr lang="en-US" dirty="0"/>
              <a:t>When…?</a:t>
            </a:r>
          </a:p>
        </p:txBody>
      </p:sp>
    </p:spTree>
    <p:extLst>
      <p:ext uri="{BB962C8B-B14F-4D97-AF65-F5344CB8AC3E}">
        <p14:creationId xmlns:p14="http://schemas.microsoft.com/office/powerpoint/2010/main" val="38003032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(Your) Kinematics Questions </a:t>
            </a:r>
            <a:br>
              <a:rPr lang="en-US" dirty="0"/>
            </a:br>
            <a:r>
              <a:rPr lang="en-US" dirty="0"/>
              <a:t>(after editing)</a:t>
            </a:r>
          </a:p>
        </p:txBody>
      </p:sp>
      <p:sp>
        <p:nvSpPr>
          <p:cNvPr id="3" name="Content Placeholder 2"/>
          <p:cNvSpPr>
            <a:spLocks noGrp="1"/>
          </p:cNvSpPr>
          <p:nvPr>
            <p:ph idx="1"/>
          </p:nvPr>
        </p:nvSpPr>
        <p:spPr/>
        <p:txBody>
          <a:bodyPr>
            <a:noAutofit/>
          </a:bodyPr>
          <a:lstStyle/>
          <a:p>
            <a:pPr>
              <a:buNone/>
            </a:pPr>
            <a:r>
              <a:rPr lang="en-US" sz="2800" dirty="0"/>
              <a:t> 	-			- </a:t>
            </a:r>
            <a:r>
              <a:rPr lang="en-US" sz="2800" u="sng" dirty="0"/>
              <a:t>when</a:t>
            </a:r>
            <a:r>
              <a:rPr lang="en-US" sz="2800" dirty="0"/>
              <a:t>…?</a:t>
            </a:r>
          </a:p>
          <a:p>
            <a:pPr>
              <a:buNone/>
            </a:pPr>
            <a:r>
              <a:rPr lang="en-US" sz="2800" dirty="0"/>
              <a:t>	-			- </a:t>
            </a:r>
            <a:r>
              <a:rPr lang="en-US" sz="2800" u="sng" dirty="0"/>
              <a:t>where</a:t>
            </a:r>
            <a:r>
              <a:rPr lang="en-US" sz="2800" dirty="0"/>
              <a:t> …?</a:t>
            </a:r>
          </a:p>
          <a:p>
            <a:pPr>
              <a:buNone/>
            </a:pPr>
            <a:r>
              <a:rPr lang="en-US" sz="2800" dirty="0"/>
              <a:t>	-			- </a:t>
            </a:r>
            <a:r>
              <a:rPr lang="en-US" sz="2800" u="sng" dirty="0"/>
              <a:t>how long </a:t>
            </a:r>
            <a:r>
              <a:rPr lang="en-US" sz="2800" dirty="0"/>
              <a:t>….?</a:t>
            </a:r>
          </a:p>
          <a:p>
            <a:pPr>
              <a:buNone/>
            </a:pPr>
            <a:r>
              <a:rPr lang="en-US" sz="2800" dirty="0"/>
              <a:t>	-			- </a:t>
            </a:r>
            <a:r>
              <a:rPr lang="en-US" sz="2800" u="sng" dirty="0"/>
              <a:t>how far </a:t>
            </a:r>
            <a:r>
              <a:rPr lang="en-US" sz="2800" dirty="0"/>
              <a:t>does object move?</a:t>
            </a:r>
          </a:p>
          <a:p>
            <a:pPr>
              <a:buNone/>
            </a:pPr>
            <a:r>
              <a:rPr lang="en-US" sz="2800" dirty="0"/>
              <a:t>	-			- </a:t>
            </a:r>
            <a:r>
              <a:rPr lang="en-US" sz="2800" u="sng" dirty="0"/>
              <a:t>how far</a:t>
            </a:r>
            <a:r>
              <a:rPr lang="en-US" sz="2800" dirty="0"/>
              <a:t> and which way) is</a:t>
            </a:r>
          </a:p>
          <a:p>
            <a:pPr>
              <a:buNone/>
            </a:pPr>
            <a:r>
              <a:rPr lang="en-US" sz="2800" dirty="0"/>
              <a:t>				   object moved from start?</a:t>
            </a:r>
          </a:p>
          <a:p>
            <a:pPr>
              <a:buNone/>
            </a:pPr>
            <a:r>
              <a:rPr lang="en-US" sz="2800" dirty="0"/>
              <a:t>	-			- </a:t>
            </a:r>
            <a:r>
              <a:rPr lang="en-US" sz="2800" u="sng" dirty="0"/>
              <a:t>how fast </a:t>
            </a:r>
            <a:r>
              <a:rPr lang="en-US" sz="2800" dirty="0"/>
              <a:t>is object moving?</a:t>
            </a:r>
          </a:p>
          <a:p>
            <a:pPr>
              <a:buNone/>
            </a:pPr>
            <a:r>
              <a:rPr lang="en-US" sz="2800" dirty="0"/>
              <a:t>	-			- </a:t>
            </a:r>
            <a:r>
              <a:rPr lang="en-US" sz="2800" u="sng" dirty="0"/>
              <a:t>how fast </a:t>
            </a:r>
            <a:r>
              <a:rPr lang="en-US" sz="2800" dirty="0"/>
              <a:t>&amp; which way is it</a:t>
            </a:r>
          </a:p>
          <a:p>
            <a:pPr>
              <a:buNone/>
            </a:pPr>
            <a:r>
              <a:rPr lang="en-US" sz="2800" dirty="0"/>
              <a:t>				   moving?</a:t>
            </a:r>
          </a:p>
        </p:txBody>
      </p:sp>
    </p:spTree>
    <p:extLst>
      <p:ext uri="{BB962C8B-B14F-4D97-AF65-F5344CB8AC3E}">
        <p14:creationId xmlns:p14="http://schemas.microsoft.com/office/powerpoint/2010/main" val="23851896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Measurement Names</a:t>
            </a:r>
          </a:p>
        </p:txBody>
      </p:sp>
      <p:sp>
        <p:nvSpPr>
          <p:cNvPr id="3" name="Content Placeholder 2"/>
          <p:cNvSpPr>
            <a:spLocks noGrp="1"/>
          </p:cNvSpPr>
          <p:nvPr>
            <p:ph idx="1"/>
          </p:nvPr>
        </p:nvSpPr>
        <p:spPr/>
        <p:txBody>
          <a:bodyPr>
            <a:normAutofit lnSpcReduction="10000"/>
          </a:bodyPr>
          <a:lstStyle/>
          <a:p>
            <a:pPr>
              <a:buNone/>
            </a:pPr>
            <a:r>
              <a:rPr lang="en-US" dirty="0"/>
              <a:t>-time			-</a:t>
            </a:r>
          </a:p>
          <a:p>
            <a:pPr>
              <a:buNone/>
            </a:pPr>
            <a:r>
              <a:rPr lang="en-US" dirty="0"/>
              <a:t>-duration		-</a:t>
            </a:r>
          </a:p>
          <a:p>
            <a:pPr>
              <a:buNone/>
            </a:pPr>
            <a:r>
              <a:rPr lang="en-US" dirty="0"/>
              <a:t>-position		-</a:t>
            </a:r>
          </a:p>
          <a:p>
            <a:pPr>
              <a:buNone/>
            </a:pPr>
            <a:r>
              <a:rPr lang="en-US" dirty="0"/>
              <a:t>-distance		-</a:t>
            </a:r>
          </a:p>
          <a:p>
            <a:pPr>
              <a:buNone/>
            </a:pPr>
            <a:r>
              <a:rPr lang="en-US" dirty="0"/>
              <a:t>-displacement	-</a:t>
            </a:r>
          </a:p>
          <a:p>
            <a:pPr>
              <a:buNone/>
            </a:pPr>
            <a:r>
              <a:rPr lang="en-US" dirty="0"/>
              <a:t>-speed		-</a:t>
            </a:r>
          </a:p>
          <a:p>
            <a:pPr>
              <a:buNone/>
            </a:pPr>
            <a:r>
              <a:rPr lang="en-US" dirty="0"/>
              <a:t>-velocity		-</a:t>
            </a:r>
          </a:p>
          <a:p>
            <a:pPr>
              <a:buNone/>
            </a:pPr>
            <a:r>
              <a:rPr lang="en-US" dirty="0"/>
              <a:t>-</a:t>
            </a:r>
            <a:r>
              <a:rPr lang="en-US" b="1" i="1" dirty="0"/>
              <a:t>Which of these terms relates two other terms?</a:t>
            </a:r>
          </a:p>
          <a:p>
            <a:endParaRPr lang="en-US" dirty="0"/>
          </a:p>
        </p:txBody>
      </p:sp>
    </p:spTree>
    <p:extLst>
      <p:ext uri="{BB962C8B-B14F-4D97-AF65-F5344CB8AC3E}">
        <p14:creationId xmlns:p14="http://schemas.microsoft.com/office/powerpoint/2010/main" val="19691159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fontScale="90000"/>
          </a:bodyPr>
          <a:lstStyle/>
          <a:p>
            <a:br>
              <a:rPr lang="en-US" dirty="0"/>
            </a:br>
            <a:br>
              <a:rPr lang="en-US" dirty="0"/>
            </a:br>
            <a:r>
              <a:rPr lang="en-US" dirty="0"/>
              <a:t>Kinematics Measures</a:t>
            </a:r>
            <a:br>
              <a:rPr lang="en-US" dirty="0"/>
            </a:br>
            <a:br>
              <a:rPr lang="en-US" dirty="0"/>
            </a:br>
            <a:endParaRPr lang="en-US" dirty="0"/>
          </a:p>
        </p:txBody>
      </p:sp>
      <p:sp>
        <p:nvSpPr>
          <p:cNvPr id="3" name="Content Placeholder 2"/>
          <p:cNvSpPr>
            <a:spLocks noGrp="1"/>
          </p:cNvSpPr>
          <p:nvPr>
            <p:ph idx="1"/>
          </p:nvPr>
        </p:nvSpPr>
        <p:spPr>
          <a:xfrm>
            <a:off x="457200" y="1600200"/>
            <a:ext cx="8229600" cy="4724400"/>
          </a:xfrm>
        </p:spPr>
        <p:txBody>
          <a:bodyPr>
            <a:noAutofit/>
          </a:bodyPr>
          <a:lstStyle/>
          <a:p>
            <a:pPr>
              <a:buNone/>
            </a:pPr>
            <a:r>
              <a:rPr lang="en-US" sz="2800" dirty="0"/>
              <a:t> 	- (t) time		- </a:t>
            </a:r>
            <a:r>
              <a:rPr lang="en-US" sz="2800" u="sng" dirty="0"/>
              <a:t>when</a:t>
            </a:r>
            <a:endParaRPr lang="en-US" sz="2800" dirty="0"/>
          </a:p>
          <a:p>
            <a:pPr>
              <a:buNone/>
            </a:pPr>
            <a:r>
              <a:rPr lang="en-US" sz="2800" dirty="0"/>
              <a:t>	-(</a:t>
            </a:r>
            <a:r>
              <a:rPr lang="en-US" sz="2800" dirty="0" err="1"/>
              <a:t>x,y,z</a:t>
            </a:r>
            <a:r>
              <a:rPr lang="en-US" sz="2800" dirty="0"/>
              <a:t>) position	- </a:t>
            </a:r>
            <a:r>
              <a:rPr lang="en-US" sz="2800" u="sng" dirty="0"/>
              <a:t>where</a:t>
            </a:r>
            <a:r>
              <a:rPr lang="en-US" sz="2800" dirty="0"/>
              <a:t> object is/was</a:t>
            </a:r>
          </a:p>
          <a:p>
            <a:pPr>
              <a:buNone/>
            </a:pPr>
            <a:r>
              <a:rPr lang="en-US" sz="2800" dirty="0"/>
              <a:t>	-(</a:t>
            </a:r>
            <a:r>
              <a:rPr lang="en-US" sz="2800" dirty="0">
                <a:latin typeface="Symbol" panose="05050102010706020507" pitchFamily="18" charset="2"/>
              </a:rPr>
              <a:t>D</a:t>
            </a:r>
            <a:r>
              <a:rPr lang="en-US" sz="2800" dirty="0"/>
              <a:t>t) duration	- </a:t>
            </a:r>
            <a:r>
              <a:rPr lang="en-US" sz="2800" u="sng" dirty="0"/>
              <a:t>how long </a:t>
            </a:r>
            <a:r>
              <a:rPr lang="en-US" sz="2800" dirty="0"/>
              <a:t>does (did) motion take</a:t>
            </a:r>
          </a:p>
          <a:p>
            <a:pPr>
              <a:buNone/>
            </a:pPr>
            <a:r>
              <a:rPr lang="en-US" sz="2800" dirty="0"/>
              <a:t>	-(d) distance	- </a:t>
            </a:r>
            <a:r>
              <a:rPr lang="en-US" sz="2800" u="sng" dirty="0"/>
              <a:t>how far</a:t>
            </a:r>
            <a:r>
              <a:rPr lang="en-US" sz="2800" dirty="0"/>
              <a:t> object moves</a:t>
            </a:r>
          </a:p>
          <a:p>
            <a:pPr>
              <a:buNone/>
            </a:pPr>
            <a:r>
              <a:rPr lang="en-US" sz="2800" dirty="0"/>
              <a:t>	-(</a:t>
            </a:r>
            <a:r>
              <a:rPr lang="en-US" sz="2800" dirty="0" err="1">
                <a:latin typeface="Symbol" panose="05050102010706020507" pitchFamily="18" charset="2"/>
              </a:rPr>
              <a:t>D</a:t>
            </a:r>
            <a:r>
              <a:rPr lang="en-US" sz="2800" dirty="0" err="1"/>
              <a:t>x</a:t>
            </a:r>
            <a:r>
              <a:rPr lang="en-US" sz="2800" dirty="0"/>
              <a:t>)displacement - </a:t>
            </a:r>
            <a:r>
              <a:rPr lang="en-US" sz="2800" u="sng" dirty="0"/>
              <a:t>how far </a:t>
            </a:r>
            <a:r>
              <a:rPr lang="en-US" sz="2800" dirty="0"/>
              <a:t>(and </a:t>
            </a:r>
            <a:r>
              <a:rPr lang="en-US" sz="2800" u="sng" dirty="0"/>
              <a:t>which way</a:t>
            </a:r>
            <a:r>
              <a:rPr lang="en-US" sz="2800" dirty="0"/>
              <a:t>) object 			   is moved from start</a:t>
            </a:r>
          </a:p>
          <a:p>
            <a:pPr>
              <a:buNone/>
            </a:pPr>
            <a:r>
              <a:rPr lang="en-US" sz="2800" dirty="0"/>
              <a:t>	- (S) speed	- </a:t>
            </a:r>
            <a:r>
              <a:rPr lang="en-US" sz="2800" u="sng" dirty="0"/>
              <a:t>how fast </a:t>
            </a:r>
            <a:r>
              <a:rPr lang="en-US" sz="2800" dirty="0"/>
              <a:t>is object moving</a:t>
            </a:r>
          </a:p>
          <a:p>
            <a:pPr>
              <a:buNone/>
            </a:pPr>
            <a:r>
              <a:rPr lang="en-US" sz="2800" dirty="0"/>
              <a:t>	-(v) velocity	- </a:t>
            </a:r>
            <a:r>
              <a:rPr lang="en-US" sz="2800" u="sng" dirty="0"/>
              <a:t>how fast </a:t>
            </a:r>
            <a:r>
              <a:rPr lang="en-US" sz="2800" dirty="0"/>
              <a:t>&amp; </a:t>
            </a:r>
            <a:r>
              <a:rPr lang="en-US" sz="2800" u="sng" dirty="0"/>
              <a:t>which way </a:t>
            </a:r>
            <a:r>
              <a:rPr lang="en-US" sz="2800" dirty="0"/>
              <a:t>its moving</a:t>
            </a:r>
          </a:p>
        </p:txBody>
      </p:sp>
    </p:spTree>
    <p:extLst>
      <p:ext uri="{BB962C8B-B14F-4D97-AF65-F5344CB8AC3E}">
        <p14:creationId xmlns:p14="http://schemas.microsoft.com/office/powerpoint/2010/main" val="774763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Using word webs (graphic organizer) for vocabulary</a:t>
            </a:r>
          </a:p>
        </p:txBody>
      </p:sp>
      <p:sp>
        <p:nvSpPr>
          <p:cNvPr id="3" name="Content Placeholder 2"/>
          <p:cNvSpPr>
            <a:spLocks noGrp="1"/>
          </p:cNvSpPr>
          <p:nvPr>
            <p:ph idx="1"/>
          </p:nvPr>
        </p:nvSpPr>
        <p:spPr/>
        <p:txBody>
          <a:bodyPr/>
          <a:lstStyle/>
          <a:p>
            <a:r>
              <a:rPr lang="en-US" dirty="0"/>
              <a:t>Word Webs mimic how your brain works</a:t>
            </a:r>
          </a:p>
          <a:p>
            <a:r>
              <a:rPr lang="en-US" dirty="0"/>
              <a:t>Word Webs can be added to</a:t>
            </a:r>
          </a:p>
          <a:p>
            <a:r>
              <a:rPr lang="en-US" dirty="0"/>
              <a:t>Word Webs take LESS time to write than traditional notes, because you write just what you need</a:t>
            </a:r>
          </a:p>
          <a:p>
            <a:endParaRPr lang="en-US" dirty="0"/>
          </a:p>
          <a:p>
            <a:r>
              <a:rPr lang="en-US" dirty="0"/>
              <a:t>Ex:  duration (see side board)</a:t>
            </a:r>
          </a:p>
        </p:txBody>
      </p:sp>
    </p:spTree>
    <p:extLst>
      <p:ext uri="{BB962C8B-B14F-4D97-AF65-F5344CB8AC3E}">
        <p14:creationId xmlns:p14="http://schemas.microsoft.com/office/powerpoint/2010/main" val="2707315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Outcome Based Lab</a:t>
            </a:r>
          </a:p>
        </p:txBody>
      </p:sp>
      <p:sp>
        <p:nvSpPr>
          <p:cNvPr id="3" name="Content Placeholder 2"/>
          <p:cNvSpPr>
            <a:spLocks noGrp="1"/>
          </p:cNvSpPr>
          <p:nvPr>
            <p:ph idx="1"/>
          </p:nvPr>
        </p:nvSpPr>
        <p:spPr/>
        <p:txBody>
          <a:bodyPr/>
          <a:lstStyle/>
          <a:p>
            <a:pPr marL="0" indent="0">
              <a:buNone/>
            </a:pPr>
            <a:r>
              <a:rPr lang="en-US" dirty="0"/>
              <a:t>What is the jeep’s speed?</a:t>
            </a:r>
          </a:p>
          <a:p>
            <a:pPr marL="0" indent="0">
              <a:buNone/>
            </a:pPr>
            <a:r>
              <a:rPr lang="en-US" dirty="0"/>
              <a:t>Write a “lab report” on white board.</a:t>
            </a:r>
          </a:p>
          <a:p>
            <a:pPr marL="0" indent="0">
              <a:buNone/>
            </a:pPr>
            <a:r>
              <a:rPr lang="en-US" dirty="0"/>
              <a:t>We will race the cars to see if the class’s results are accurate.</a:t>
            </a:r>
          </a:p>
          <a:p>
            <a:pPr marL="0" indent="0">
              <a:buNone/>
            </a:pPr>
            <a:r>
              <a:rPr lang="en-US" dirty="0"/>
              <a:t>How did we do?</a:t>
            </a:r>
          </a:p>
          <a:p>
            <a:pPr marL="0" indent="0">
              <a:buNone/>
            </a:pPr>
            <a:r>
              <a:rPr lang="en-US" dirty="0"/>
              <a:t>How long will it take your jeep to travel 4.0m?</a:t>
            </a:r>
          </a:p>
        </p:txBody>
      </p:sp>
    </p:spTree>
    <p:extLst>
      <p:ext uri="{BB962C8B-B14F-4D97-AF65-F5344CB8AC3E}">
        <p14:creationId xmlns:p14="http://schemas.microsoft.com/office/powerpoint/2010/main" val="2812496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Formulas</a:t>
            </a:r>
          </a:p>
        </p:txBody>
      </p:sp>
      <p:sp>
        <p:nvSpPr>
          <p:cNvPr id="3" name="Content Placeholder 2"/>
          <p:cNvSpPr>
            <a:spLocks noGrp="1"/>
          </p:cNvSpPr>
          <p:nvPr>
            <p:ph idx="1"/>
          </p:nvPr>
        </p:nvSpPr>
        <p:spPr/>
        <p:txBody>
          <a:bodyPr/>
          <a:lstStyle/>
          <a:p>
            <a:pPr marL="0" indent="0" algn="ctr">
              <a:buNone/>
            </a:pPr>
            <a:r>
              <a:rPr lang="en-US" dirty="0">
                <a:latin typeface="Symbol" panose="05050102010706020507" pitchFamily="18" charset="2"/>
              </a:rPr>
              <a:t>D</a:t>
            </a:r>
            <a:r>
              <a:rPr lang="en-US" dirty="0"/>
              <a:t>t = </a:t>
            </a:r>
            <a:r>
              <a:rPr lang="en-US" dirty="0" err="1"/>
              <a:t>t</a:t>
            </a:r>
            <a:r>
              <a:rPr lang="en-US" baseline="-25000" dirty="0" err="1"/>
              <a:t>f</a:t>
            </a:r>
            <a:r>
              <a:rPr lang="en-US" baseline="-25000" dirty="0"/>
              <a:t> </a:t>
            </a:r>
            <a:r>
              <a:rPr lang="en-US" dirty="0"/>
              <a:t>– t</a:t>
            </a:r>
            <a:r>
              <a:rPr lang="en-US" baseline="-25000" dirty="0"/>
              <a:t>o</a:t>
            </a:r>
          </a:p>
          <a:p>
            <a:pPr marL="0" indent="0" algn="ctr">
              <a:buNone/>
            </a:pPr>
            <a:endParaRPr lang="en-US" baseline="-25000" dirty="0"/>
          </a:p>
          <a:p>
            <a:pPr marL="0" indent="0" algn="ctr">
              <a:buNone/>
            </a:pPr>
            <a:endParaRPr lang="en-US" baseline="-25000" dirty="0"/>
          </a:p>
          <a:p>
            <a:pPr marL="0" indent="0" algn="ctr">
              <a:buNone/>
            </a:pPr>
            <a:r>
              <a:rPr lang="en-US" dirty="0" err="1">
                <a:latin typeface="Symbol" panose="05050102010706020507" pitchFamily="18" charset="2"/>
              </a:rPr>
              <a:t>D</a:t>
            </a:r>
            <a:r>
              <a:rPr lang="en-US" dirty="0" err="1"/>
              <a:t>x</a:t>
            </a:r>
            <a:r>
              <a:rPr lang="en-US" dirty="0"/>
              <a:t> = </a:t>
            </a:r>
            <a:r>
              <a:rPr lang="en-US" dirty="0" err="1"/>
              <a:t>x</a:t>
            </a:r>
            <a:r>
              <a:rPr lang="en-US" baseline="-25000" dirty="0" err="1"/>
              <a:t>f</a:t>
            </a:r>
            <a:r>
              <a:rPr lang="en-US" baseline="-25000" dirty="0"/>
              <a:t> </a:t>
            </a:r>
            <a:r>
              <a:rPr lang="en-US" dirty="0"/>
              <a:t>– x</a:t>
            </a:r>
            <a:r>
              <a:rPr lang="en-US" baseline="-25000" dirty="0"/>
              <a:t>o</a:t>
            </a:r>
          </a:p>
          <a:p>
            <a:pPr marL="0" indent="0" algn="ctr">
              <a:buNone/>
            </a:pPr>
            <a:endParaRPr lang="en-US" baseline="-25000" dirty="0"/>
          </a:p>
          <a:p>
            <a:pPr marL="0" indent="0" algn="ctr">
              <a:buNone/>
            </a:pPr>
            <a:endParaRPr lang="en-US" baseline="-25000" dirty="0"/>
          </a:p>
          <a:p>
            <a:pPr marL="0" indent="0" algn="ctr">
              <a:buNone/>
            </a:pPr>
            <a:r>
              <a:rPr lang="en-US" dirty="0"/>
              <a:t>S = d /</a:t>
            </a:r>
            <a:r>
              <a:rPr lang="en-US" dirty="0">
                <a:latin typeface="Symbol" panose="05050102010706020507" pitchFamily="18" charset="2"/>
              </a:rPr>
              <a:t> D</a:t>
            </a:r>
            <a:r>
              <a:rPr lang="en-US" dirty="0"/>
              <a:t>t</a:t>
            </a:r>
          </a:p>
          <a:p>
            <a:pPr marL="0" indent="0" algn="ctr">
              <a:buNone/>
            </a:pPr>
            <a:endParaRPr lang="en-US" dirty="0"/>
          </a:p>
          <a:p>
            <a:pPr marL="0" indent="0" algn="ctr">
              <a:buNone/>
            </a:pPr>
            <a:r>
              <a:rPr lang="en-US" i="1" dirty="0"/>
              <a:t>v</a:t>
            </a:r>
            <a:r>
              <a:rPr lang="en-US" dirty="0"/>
              <a:t> = </a:t>
            </a:r>
            <a:r>
              <a:rPr lang="en-US" dirty="0" err="1">
                <a:latin typeface="Symbol" panose="05050102010706020507" pitchFamily="18" charset="2"/>
              </a:rPr>
              <a:t>D</a:t>
            </a:r>
            <a:r>
              <a:rPr lang="en-US" dirty="0" err="1"/>
              <a:t>x</a:t>
            </a:r>
            <a:r>
              <a:rPr lang="en-US" dirty="0"/>
              <a:t> / </a:t>
            </a:r>
            <a:r>
              <a:rPr lang="en-US" dirty="0">
                <a:latin typeface="Symbol" panose="05050102010706020507" pitchFamily="18" charset="2"/>
              </a:rPr>
              <a:t>D</a:t>
            </a:r>
            <a:r>
              <a:rPr lang="en-US" dirty="0"/>
              <a:t>t</a:t>
            </a:r>
          </a:p>
          <a:p>
            <a:endParaRPr lang="en-US" dirty="0"/>
          </a:p>
          <a:p>
            <a:endParaRPr lang="en-US" baseline="-25000" dirty="0"/>
          </a:p>
        </p:txBody>
      </p:sp>
    </p:spTree>
    <p:extLst>
      <p:ext uri="{BB962C8B-B14F-4D97-AF65-F5344CB8AC3E}">
        <p14:creationId xmlns:p14="http://schemas.microsoft.com/office/powerpoint/2010/main" val="14079794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Time </a:t>
            </a:r>
            <a:r>
              <a:rPr lang="en-US" dirty="0" err="1"/>
              <a:t>vs</a:t>
            </a:r>
            <a:r>
              <a:rPr lang="en-US" dirty="0"/>
              <a:t> Duration</a:t>
            </a:r>
          </a:p>
        </p:txBody>
      </p:sp>
      <p:sp>
        <p:nvSpPr>
          <p:cNvPr id="3" name="Content Placeholder 2"/>
          <p:cNvSpPr>
            <a:spLocks noGrp="1"/>
          </p:cNvSpPr>
          <p:nvPr>
            <p:ph idx="1"/>
          </p:nvPr>
        </p:nvSpPr>
        <p:spPr/>
        <p:txBody>
          <a:bodyPr/>
          <a:lstStyle/>
          <a:p>
            <a:r>
              <a:rPr lang="en-US" dirty="0"/>
              <a:t>What is the difference?</a:t>
            </a:r>
          </a:p>
          <a:p>
            <a:r>
              <a:rPr lang="en-US" dirty="0"/>
              <a:t>What is the same?</a:t>
            </a:r>
          </a:p>
          <a:p>
            <a:r>
              <a:rPr lang="en-US" dirty="0"/>
              <a:t>Which one must be computed if you use a traditional clock?  How do you perform that computation</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14727</TotalTime>
  <Words>470</Words>
  <Application>Microsoft Office PowerPoint</Application>
  <PresentationFormat>On-screen Show (4:3)</PresentationFormat>
  <Paragraphs>78</Paragraphs>
  <Slides>13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Symbol</vt:lpstr>
      <vt:lpstr>Office Theme</vt:lpstr>
      <vt:lpstr>Kinematics Terms and Questions</vt:lpstr>
      <vt:lpstr>(Your) Kinematics Questions (so far…)</vt:lpstr>
      <vt:lpstr>(Your) Kinematics Questions  (after editing)</vt:lpstr>
      <vt:lpstr>Measurement Names</vt:lpstr>
      <vt:lpstr>  Kinematics Measures  </vt:lpstr>
      <vt:lpstr>Using word webs (graphic organizer) for vocabulary</vt:lpstr>
      <vt:lpstr>Outcome Based Lab</vt:lpstr>
      <vt:lpstr>Formulas</vt:lpstr>
      <vt:lpstr>Time vs Duration</vt:lpstr>
      <vt:lpstr>Distance vs Displacement</vt:lpstr>
      <vt:lpstr>Speed and Velocity</vt:lpstr>
      <vt:lpstr>Distance and Displacement</vt:lpstr>
      <vt:lpstr>Speed vs Velocity Example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Kinematics Terms and Questions</dc:title>
  <dc:creator>ian smith</dc:creator>
  <cp:lastModifiedBy>SMITH, IAN</cp:lastModifiedBy>
  <cp:revision>267</cp:revision>
  <dcterms:created xsi:type="dcterms:W3CDTF">2009-02-11T12:00:01Z</dcterms:created>
  <dcterms:modified xsi:type="dcterms:W3CDTF">2018-09-05T12:09:59Z</dcterms:modified>
</cp:coreProperties>
</file>